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A"/>
    <a:srgbClr val="262262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Stadiums by Capacity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Hoja1!$B$1:$L$1</c:f>
              <c:strCache>
                <c:ptCount val="11"/>
                <c:pt idx="0">
                  <c:v>&lt;5000</c:v>
                </c:pt>
                <c:pt idx="1">
                  <c:v>≥ 5000 &lt;10000</c:v>
                </c:pt>
                <c:pt idx="2">
                  <c:v>≥ 10000 &lt;15000</c:v>
                </c:pt>
                <c:pt idx="3">
                  <c:v>≥ 15000 &lt;20000</c:v>
                </c:pt>
                <c:pt idx="4">
                  <c:v>≥ 20000 &lt;25000</c:v>
                </c:pt>
                <c:pt idx="5">
                  <c:v>≥ 25000 &lt;30000</c:v>
                </c:pt>
                <c:pt idx="6">
                  <c:v>≥ 30000 &lt;35000</c:v>
                </c:pt>
                <c:pt idx="7">
                  <c:v>≥ 35000 &lt;40000</c:v>
                </c:pt>
                <c:pt idx="8">
                  <c:v>≥ 40000 &lt;45000</c:v>
                </c:pt>
                <c:pt idx="9">
                  <c:v>≥ 45000 &lt;50000</c:v>
                </c:pt>
                <c:pt idx="10">
                  <c:v>≥ 50000</c:v>
                </c:pt>
              </c:strCache>
            </c:strRef>
          </c:cat>
          <c:val>
            <c:numRef>
              <c:f>Hoja1!$B$2:$L$2</c:f>
              <c:numCache>
                <c:formatCode>General</c:formatCode>
                <c:ptCount val="11"/>
                <c:pt idx="0">
                  <c:v>420</c:v>
                </c:pt>
                <c:pt idx="1">
                  <c:v>190</c:v>
                </c:pt>
                <c:pt idx="2">
                  <c:v>69</c:v>
                </c:pt>
                <c:pt idx="3">
                  <c:v>52</c:v>
                </c:pt>
                <c:pt idx="4">
                  <c:v>18</c:v>
                </c:pt>
                <c:pt idx="5">
                  <c:v>6</c:v>
                </c:pt>
                <c:pt idx="6">
                  <c:v>9</c:v>
                </c:pt>
                <c:pt idx="7">
                  <c:v>1</c:v>
                </c:pt>
                <c:pt idx="8">
                  <c:v>9</c:v>
                </c:pt>
                <c:pt idx="9">
                  <c:v>4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2454512"/>
        <c:axId val="-1312455056"/>
      </c:barChart>
      <c:catAx>
        <c:axId val="-13124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5056"/>
        <c:crosses val="autoZero"/>
        <c:auto val="1"/>
        <c:lblAlgn val="ctr"/>
        <c:lblOffset val="100"/>
        <c:noMultiLvlLbl val="0"/>
      </c:catAx>
      <c:valAx>
        <c:axId val="-1312455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Stadiums by Quality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Hoja1!$A$1:$E$1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cat>
          <c:val>
            <c:numRef>
              <c:f>Hoja1!$A$2:$E$2</c:f>
              <c:numCache>
                <c:formatCode>General</c:formatCode>
                <c:ptCount val="5"/>
                <c:pt idx="0">
                  <c:v>29</c:v>
                </c:pt>
                <c:pt idx="1">
                  <c:v>59</c:v>
                </c:pt>
                <c:pt idx="2">
                  <c:v>51</c:v>
                </c:pt>
                <c:pt idx="3">
                  <c:v>3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2450704"/>
        <c:axId val="-1312449072"/>
      </c:barChart>
      <c:catAx>
        <c:axId val="-131245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49072"/>
        <c:crosses val="autoZero"/>
        <c:auto val="1"/>
        <c:lblAlgn val="ctr"/>
        <c:lblOffset val="100"/>
        <c:noMultiLvlLbl val="0"/>
      </c:catAx>
      <c:valAx>
        <c:axId val="-1312449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matches</a:t>
            </a:r>
            <a:r>
              <a:rPr lang="es-E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non-usual stadiums by quality</a:t>
            </a:r>
            <a:endParaRPr lang="es-E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Hoja1!$B$23:$B$27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tx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Hoja1!$B$23:$B$27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cat>
          <c:val>
            <c:numRef>
              <c:f>Hoja1!$C$23:$C$27</c:f>
              <c:numCache>
                <c:formatCode>###0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94</c:v>
                </c:pt>
                <c:pt idx="3">
                  <c:v>13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544352"/>
        <c:axId val="-1369544896"/>
      </c:barChart>
      <c:catAx>
        <c:axId val="-13695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69544896"/>
        <c:crosses val="autoZero"/>
        <c:auto val="1"/>
        <c:lblAlgn val="ctr"/>
        <c:lblOffset val="100"/>
        <c:noMultiLvlLbl val="0"/>
      </c:catAx>
      <c:valAx>
        <c:axId val="-1369544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695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1775</Words>
  <Application>Microsoft Office PowerPoint</Application>
  <PresentationFormat>Presentación en pantalla (4:3)</PresentationFormat>
  <Paragraphs>676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Myriad Pro</vt:lpstr>
      <vt:lpstr>Times New Roman</vt:lpstr>
      <vt:lpstr>Тема Office</vt:lpstr>
      <vt:lpstr>The effect of stadium features on demand for tickets in the Brazilian League</vt:lpstr>
      <vt:lpstr>Presentación de PowerPoint</vt:lpstr>
      <vt:lpstr>Introduction</vt:lpstr>
      <vt:lpstr>Presentación de PowerPoint</vt:lpstr>
      <vt:lpstr>Presentación de PowerPoint</vt:lpstr>
      <vt:lpstr>Presentación de PowerPoint</vt:lpstr>
      <vt:lpstr>Theoretical Background</vt:lpstr>
      <vt:lpstr>Presentación de PowerPoint</vt:lpstr>
      <vt:lpstr>Presentación de PowerPoint</vt:lpstr>
      <vt:lpstr>Presentación de PowerPoint</vt:lpstr>
      <vt:lpstr>Presentación de PowerPoint</vt:lpstr>
      <vt:lpstr>Methods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  <vt:lpstr>Questions, comments and suggestions are welcome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Thadeu Gasparetto</dc:creator>
  <cp:lastModifiedBy>Usuario</cp:lastModifiedBy>
  <cp:revision>335</cp:revision>
  <dcterms:created xsi:type="dcterms:W3CDTF">2014-11-08T08:08:01Z</dcterms:created>
  <dcterms:modified xsi:type="dcterms:W3CDTF">2017-06-23T14:48:57Z</dcterms:modified>
</cp:coreProperties>
</file>